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3"/>
  </p:sldMasterIdLst>
  <p:notesMasterIdLst>
    <p:notesMasterId r:id="rId8"/>
  </p:notesMasterIdLst>
  <p:sldIdLst>
    <p:sldId id="1738" r:id="rId4"/>
    <p:sldId id="1795" r:id="rId5"/>
    <p:sldId id="262" r:id="rId6"/>
    <p:sldId id="1755" r:id="rId7"/>
    <p:sldId id="1775" r:id="rId9"/>
    <p:sldId id="1776" r:id="rId10"/>
    <p:sldId id="260" r:id="rId11"/>
    <p:sldId id="1772" r:id="rId12"/>
    <p:sldId id="1774" r:id="rId13"/>
    <p:sldId id="1771" r:id="rId14"/>
    <p:sldId id="263" r:id="rId15"/>
    <p:sldId id="1797" r:id="rId16"/>
    <p:sldId id="1798" r:id="rId17"/>
    <p:sldId id="264" r:id="rId18"/>
    <p:sldId id="1815" r:id="rId19"/>
    <p:sldId id="1799" r:id="rId20"/>
    <p:sldId id="265" r:id="rId21"/>
    <p:sldId id="1816" r:id="rId22"/>
    <p:sldId id="1803" r:id="rId23"/>
    <p:sldId id="1822" r:id="rId24"/>
    <p:sldId id="307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封底" id="{F7EB8661-8DC2-4EED-A36F-91365E500B7E}">
          <p14:sldIdLst>
            <p14:sldId id="1738"/>
            <p14:sldId id="1795"/>
          </p14:sldIdLst>
        </p14:section>
        <p14:section name="图片类页面" id="{28DD7E20-BED7-4AF7-B511-515AEC27268E}">
          <p14:sldIdLst>
            <p14:sldId id="262"/>
            <p14:sldId id="1755"/>
            <p14:sldId id="1775"/>
            <p14:sldId id="1776"/>
            <p14:sldId id="260"/>
            <p14:sldId id="1772"/>
            <p14:sldId id="1774"/>
            <p14:sldId id="1771"/>
            <p14:sldId id="263"/>
            <p14:sldId id="1797"/>
            <p14:sldId id="1798"/>
            <p14:sldId id="264"/>
            <p14:sldId id="1815"/>
            <p14:sldId id="1799"/>
            <p14:sldId id="265"/>
            <p14:sldId id="1816"/>
            <p14:sldId id="1803"/>
            <p14:sldId id="1822"/>
          </p14:sldIdLst>
        </p14:section>
        <p14:section name="特殊页面" id="{7A77159C-4FD4-478A-9B26-BED590132D13}">
          <p14:sldIdLst>
            <p14:sldId id="30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1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4" y="1038"/>
      </p:cViewPr>
      <p:guideLst>
        <p:guide pos="453"/>
        <p:guide pos="7259"/>
        <p:guide orient="horz" pos="577"/>
        <p:guide orient="horz" pos="678"/>
        <p:guide orient="horz" pos="3932"/>
        <p:guide orient="horz" pos="3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3.emf"/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十字形 22"/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/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5"/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5"/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5"/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/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</p:txBody>
      </p:sp>
      <p:sp>
        <p:nvSpPr>
          <p:cNvPr id="31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/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4"/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/>
          <p:cNvSpPr/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/>
          <p:cNvSpPr/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/>
          <p:cNvSpPr/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/>
          <p:cNvSpPr/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/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/>
          <p:cNvSpPr/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/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/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/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/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/>
          <p:cNvSpPr/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/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/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/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/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/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/>
          <p:cNvSpPr/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/>
          <p:cNvSpPr/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/>
          <p:cNvSpPr/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/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3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17"/>
          <p:cNvSpPr>
            <a:spLocks noGrp="1"/>
          </p:cNvSpPr>
          <p:nvPr>
            <p:ph type="body" sz="quarter" idx="21" hasCustomPrompt="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/>
            <p:cNvSpPr/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/>
            <p:cNvSpPr/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/>
            <p:cNvSpPr/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/>
            <p:cNvSpPr/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/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/>
            <p:cNvSpPr/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/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/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/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/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/>
          <p:cNvSpPr>
            <a:spLocks noGrp="1" noChangeAspect="1"/>
          </p:cNvSpPr>
          <p:nvPr>
            <p:ph sz="quarter" idx="11" hasCustomPrompt="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D1D0-11BC-4610-B275-571C8521F0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7563A-2BCF-4CDB-AAE4-8FFF0BA89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51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5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3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6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/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/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/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>
              <a:fillRect/>
            </a:stretch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image" Target="../media/image7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emf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emf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4241800" y="4034155"/>
            <a:ext cx="3710305" cy="1414145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汇报人：</a:t>
            </a:r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l"/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史泰源 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1903020210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l"/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刘东岳 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1903020404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61005" y="2345690"/>
            <a:ext cx="626999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sz="6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Oracle</a:t>
            </a:r>
            <a:endParaRPr lang="zh-CN" altLang="en-US" sz="60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9231630" y="5995670"/>
            <a:ext cx="24688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/>
              <a:t>计算科学导论题目汇报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650875" y="1563370"/>
            <a:ext cx="2722245" cy="1889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④ </a:t>
            </a:r>
            <a:r>
              <a:rPr lang="zh-CN" altLang="en-US" dirty="0">
                <a:solidFill>
                  <a:srgbClr val="FF0000"/>
                </a:solidFill>
              </a:rPr>
              <a:t>1998年9月，ORACLE公司正式发布Oracle 8i。</a:t>
            </a:r>
            <a:r>
              <a:rPr lang="zh-CN" altLang="en-US" dirty="0"/>
              <a:t>这一版本中添加了大量为</a:t>
            </a:r>
            <a:r>
              <a:rPr lang="zh-CN" altLang="en-US" dirty="0">
                <a:solidFill>
                  <a:srgbClr val="FF0000"/>
                </a:solidFill>
              </a:rPr>
              <a:t>支持Internet而设计的特性。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3" name="Freeform 395"/>
          <p:cNvSpPr>
            <a:spLocks noEditPoints="1"/>
          </p:cNvSpPr>
          <p:nvPr/>
        </p:nvSpPr>
        <p:spPr bwMode="auto">
          <a:xfrm>
            <a:off x="3686175" y="2252980"/>
            <a:ext cx="508000" cy="509905"/>
          </a:xfrm>
          <a:custGeom>
            <a:avLst/>
            <a:gdLst>
              <a:gd name="T0" fmla="*/ 94 w 189"/>
              <a:gd name="T1" fmla="*/ 189 h 189"/>
              <a:gd name="T2" fmla="*/ 189 w 189"/>
              <a:gd name="T3" fmla="*/ 95 h 189"/>
              <a:gd name="T4" fmla="*/ 94 w 189"/>
              <a:gd name="T5" fmla="*/ 0 h 189"/>
              <a:gd name="T6" fmla="*/ 0 w 189"/>
              <a:gd name="T7" fmla="*/ 95 h 189"/>
              <a:gd name="T8" fmla="*/ 94 w 189"/>
              <a:gd name="T9" fmla="*/ 189 h 189"/>
              <a:gd name="T10" fmla="*/ 44 w 189"/>
              <a:gd name="T11" fmla="*/ 72 h 189"/>
              <a:gd name="T12" fmla="*/ 93 w 189"/>
              <a:gd name="T13" fmla="*/ 72 h 189"/>
              <a:gd name="T14" fmla="*/ 93 w 189"/>
              <a:gd name="T15" fmla="*/ 49 h 189"/>
              <a:gd name="T16" fmla="*/ 145 w 189"/>
              <a:gd name="T17" fmla="*/ 95 h 189"/>
              <a:gd name="T18" fmla="*/ 93 w 189"/>
              <a:gd name="T19" fmla="*/ 140 h 189"/>
              <a:gd name="T20" fmla="*/ 93 w 189"/>
              <a:gd name="T21" fmla="*/ 117 h 189"/>
              <a:gd name="T22" fmla="*/ 44 w 189"/>
              <a:gd name="T23" fmla="*/ 117 h 189"/>
              <a:gd name="T24" fmla="*/ 44 w 189"/>
              <a:gd name="T25" fmla="*/ 7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189">
                <a:moveTo>
                  <a:pt x="94" y="189"/>
                </a:moveTo>
                <a:cubicBezTo>
                  <a:pt x="146" y="189"/>
                  <a:pt x="189" y="147"/>
                  <a:pt x="189" y="95"/>
                </a:cubicBezTo>
                <a:cubicBezTo>
                  <a:pt x="189" y="42"/>
                  <a:pt x="146" y="0"/>
                  <a:pt x="94" y="0"/>
                </a:cubicBezTo>
                <a:cubicBezTo>
                  <a:pt x="42" y="0"/>
                  <a:pt x="0" y="42"/>
                  <a:pt x="0" y="95"/>
                </a:cubicBezTo>
                <a:cubicBezTo>
                  <a:pt x="0" y="147"/>
                  <a:pt x="42" y="189"/>
                  <a:pt x="94" y="189"/>
                </a:cubicBezTo>
                <a:close/>
                <a:moveTo>
                  <a:pt x="44" y="72"/>
                </a:moveTo>
                <a:cubicBezTo>
                  <a:pt x="93" y="72"/>
                  <a:pt x="93" y="72"/>
                  <a:pt x="93" y="72"/>
                </a:cubicBezTo>
                <a:cubicBezTo>
                  <a:pt x="93" y="49"/>
                  <a:pt x="93" y="49"/>
                  <a:pt x="93" y="49"/>
                </a:cubicBezTo>
                <a:cubicBezTo>
                  <a:pt x="145" y="95"/>
                  <a:pt x="145" y="95"/>
                  <a:pt x="145" y="95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44" y="117"/>
                  <a:pt x="44" y="117"/>
                  <a:pt x="44" y="117"/>
                </a:cubicBezTo>
                <a:lnTo>
                  <a:pt x="44" y="72"/>
                </a:lnTo>
                <a:close/>
              </a:path>
            </a:pathLst>
          </a:custGeom>
          <a:solidFill>
            <a:srgbClr val="42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" name="Freeform 395"/>
          <p:cNvSpPr>
            <a:spLocks noEditPoints="1"/>
          </p:cNvSpPr>
          <p:nvPr/>
        </p:nvSpPr>
        <p:spPr bwMode="auto">
          <a:xfrm>
            <a:off x="7848600" y="2159000"/>
            <a:ext cx="508000" cy="509905"/>
          </a:xfrm>
          <a:custGeom>
            <a:avLst/>
            <a:gdLst>
              <a:gd name="T0" fmla="*/ 94 w 189"/>
              <a:gd name="T1" fmla="*/ 189 h 189"/>
              <a:gd name="T2" fmla="*/ 189 w 189"/>
              <a:gd name="T3" fmla="*/ 95 h 189"/>
              <a:gd name="T4" fmla="*/ 94 w 189"/>
              <a:gd name="T5" fmla="*/ 0 h 189"/>
              <a:gd name="T6" fmla="*/ 0 w 189"/>
              <a:gd name="T7" fmla="*/ 95 h 189"/>
              <a:gd name="T8" fmla="*/ 94 w 189"/>
              <a:gd name="T9" fmla="*/ 189 h 189"/>
              <a:gd name="T10" fmla="*/ 44 w 189"/>
              <a:gd name="T11" fmla="*/ 72 h 189"/>
              <a:gd name="T12" fmla="*/ 93 w 189"/>
              <a:gd name="T13" fmla="*/ 72 h 189"/>
              <a:gd name="T14" fmla="*/ 93 w 189"/>
              <a:gd name="T15" fmla="*/ 49 h 189"/>
              <a:gd name="T16" fmla="*/ 145 w 189"/>
              <a:gd name="T17" fmla="*/ 95 h 189"/>
              <a:gd name="T18" fmla="*/ 93 w 189"/>
              <a:gd name="T19" fmla="*/ 140 h 189"/>
              <a:gd name="T20" fmla="*/ 93 w 189"/>
              <a:gd name="T21" fmla="*/ 117 h 189"/>
              <a:gd name="T22" fmla="*/ 44 w 189"/>
              <a:gd name="T23" fmla="*/ 117 h 189"/>
              <a:gd name="T24" fmla="*/ 44 w 189"/>
              <a:gd name="T25" fmla="*/ 7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189">
                <a:moveTo>
                  <a:pt x="94" y="189"/>
                </a:moveTo>
                <a:cubicBezTo>
                  <a:pt x="146" y="189"/>
                  <a:pt x="189" y="147"/>
                  <a:pt x="189" y="95"/>
                </a:cubicBezTo>
                <a:cubicBezTo>
                  <a:pt x="189" y="42"/>
                  <a:pt x="146" y="0"/>
                  <a:pt x="94" y="0"/>
                </a:cubicBezTo>
                <a:cubicBezTo>
                  <a:pt x="42" y="0"/>
                  <a:pt x="0" y="42"/>
                  <a:pt x="0" y="95"/>
                </a:cubicBezTo>
                <a:cubicBezTo>
                  <a:pt x="0" y="147"/>
                  <a:pt x="42" y="189"/>
                  <a:pt x="94" y="189"/>
                </a:cubicBezTo>
                <a:close/>
                <a:moveTo>
                  <a:pt x="44" y="72"/>
                </a:moveTo>
                <a:cubicBezTo>
                  <a:pt x="93" y="72"/>
                  <a:pt x="93" y="72"/>
                  <a:pt x="93" y="72"/>
                </a:cubicBezTo>
                <a:cubicBezTo>
                  <a:pt x="93" y="49"/>
                  <a:pt x="93" y="49"/>
                  <a:pt x="93" y="49"/>
                </a:cubicBezTo>
                <a:cubicBezTo>
                  <a:pt x="145" y="95"/>
                  <a:pt x="145" y="95"/>
                  <a:pt x="145" y="95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44" y="117"/>
                  <a:pt x="44" y="117"/>
                  <a:pt x="44" y="117"/>
                </a:cubicBezTo>
                <a:lnTo>
                  <a:pt x="44" y="72"/>
                </a:lnTo>
                <a:close/>
              </a:path>
            </a:pathLst>
          </a:custGeom>
          <a:solidFill>
            <a:srgbClr val="42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5" name="Freeform 395"/>
          <p:cNvSpPr>
            <a:spLocks noEditPoints="1"/>
          </p:cNvSpPr>
          <p:nvPr/>
        </p:nvSpPr>
        <p:spPr bwMode="auto">
          <a:xfrm>
            <a:off x="3589020" y="4653915"/>
            <a:ext cx="508000" cy="509905"/>
          </a:xfrm>
          <a:custGeom>
            <a:avLst/>
            <a:gdLst>
              <a:gd name="T0" fmla="*/ 94 w 189"/>
              <a:gd name="T1" fmla="*/ 189 h 189"/>
              <a:gd name="T2" fmla="*/ 189 w 189"/>
              <a:gd name="T3" fmla="*/ 95 h 189"/>
              <a:gd name="T4" fmla="*/ 94 w 189"/>
              <a:gd name="T5" fmla="*/ 0 h 189"/>
              <a:gd name="T6" fmla="*/ 0 w 189"/>
              <a:gd name="T7" fmla="*/ 95 h 189"/>
              <a:gd name="T8" fmla="*/ 94 w 189"/>
              <a:gd name="T9" fmla="*/ 189 h 189"/>
              <a:gd name="T10" fmla="*/ 44 w 189"/>
              <a:gd name="T11" fmla="*/ 72 h 189"/>
              <a:gd name="T12" fmla="*/ 93 w 189"/>
              <a:gd name="T13" fmla="*/ 72 h 189"/>
              <a:gd name="T14" fmla="*/ 93 w 189"/>
              <a:gd name="T15" fmla="*/ 49 h 189"/>
              <a:gd name="T16" fmla="*/ 145 w 189"/>
              <a:gd name="T17" fmla="*/ 95 h 189"/>
              <a:gd name="T18" fmla="*/ 93 w 189"/>
              <a:gd name="T19" fmla="*/ 140 h 189"/>
              <a:gd name="T20" fmla="*/ 93 w 189"/>
              <a:gd name="T21" fmla="*/ 117 h 189"/>
              <a:gd name="T22" fmla="*/ 44 w 189"/>
              <a:gd name="T23" fmla="*/ 117 h 189"/>
              <a:gd name="T24" fmla="*/ 44 w 189"/>
              <a:gd name="T25" fmla="*/ 7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189">
                <a:moveTo>
                  <a:pt x="94" y="189"/>
                </a:moveTo>
                <a:cubicBezTo>
                  <a:pt x="146" y="189"/>
                  <a:pt x="189" y="147"/>
                  <a:pt x="189" y="95"/>
                </a:cubicBezTo>
                <a:cubicBezTo>
                  <a:pt x="189" y="42"/>
                  <a:pt x="146" y="0"/>
                  <a:pt x="94" y="0"/>
                </a:cubicBezTo>
                <a:cubicBezTo>
                  <a:pt x="42" y="0"/>
                  <a:pt x="0" y="42"/>
                  <a:pt x="0" y="95"/>
                </a:cubicBezTo>
                <a:cubicBezTo>
                  <a:pt x="0" y="147"/>
                  <a:pt x="42" y="189"/>
                  <a:pt x="94" y="189"/>
                </a:cubicBezTo>
                <a:close/>
                <a:moveTo>
                  <a:pt x="44" y="72"/>
                </a:moveTo>
                <a:cubicBezTo>
                  <a:pt x="93" y="72"/>
                  <a:pt x="93" y="72"/>
                  <a:pt x="93" y="72"/>
                </a:cubicBezTo>
                <a:cubicBezTo>
                  <a:pt x="93" y="49"/>
                  <a:pt x="93" y="49"/>
                  <a:pt x="93" y="49"/>
                </a:cubicBezTo>
                <a:cubicBezTo>
                  <a:pt x="145" y="95"/>
                  <a:pt x="145" y="95"/>
                  <a:pt x="145" y="95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44" y="117"/>
                  <a:pt x="44" y="117"/>
                  <a:pt x="44" y="117"/>
                </a:cubicBezTo>
                <a:lnTo>
                  <a:pt x="44" y="72"/>
                </a:lnTo>
                <a:close/>
              </a:path>
            </a:pathLst>
          </a:custGeom>
          <a:solidFill>
            <a:srgbClr val="42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6" name="Freeform 395"/>
          <p:cNvSpPr>
            <a:spLocks noEditPoints="1"/>
          </p:cNvSpPr>
          <p:nvPr/>
        </p:nvSpPr>
        <p:spPr bwMode="auto">
          <a:xfrm>
            <a:off x="7613650" y="4655185"/>
            <a:ext cx="508000" cy="509905"/>
          </a:xfrm>
          <a:custGeom>
            <a:avLst/>
            <a:gdLst>
              <a:gd name="T0" fmla="*/ 94 w 189"/>
              <a:gd name="T1" fmla="*/ 189 h 189"/>
              <a:gd name="T2" fmla="*/ 189 w 189"/>
              <a:gd name="T3" fmla="*/ 95 h 189"/>
              <a:gd name="T4" fmla="*/ 94 w 189"/>
              <a:gd name="T5" fmla="*/ 0 h 189"/>
              <a:gd name="T6" fmla="*/ 0 w 189"/>
              <a:gd name="T7" fmla="*/ 95 h 189"/>
              <a:gd name="T8" fmla="*/ 94 w 189"/>
              <a:gd name="T9" fmla="*/ 189 h 189"/>
              <a:gd name="T10" fmla="*/ 44 w 189"/>
              <a:gd name="T11" fmla="*/ 72 h 189"/>
              <a:gd name="T12" fmla="*/ 93 w 189"/>
              <a:gd name="T13" fmla="*/ 72 h 189"/>
              <a:gd name="T14" fmla="*/ 93 w 189"/>
              <a:gd name="T15" fmla="*/ 49 h 189"/>
              <a:gd name="T16" fmla="*/ 145 w 189"/>
              <a:gd name="T17" fmla="*/ 95 h 189"/>
              <a:gd name="T18" fmla="*/ 93 w 189"/>
              <a:gd name="T19" fmla="*/ 140 h 189"/>
              <a:gd name="T20" fmla="*/ 93 w 189"/>
              <a:gd name="T21" fmla="*/ 117 h 189"/>
              <a:gd name="T22" fmla="*/ 44 w 189"/>
              <a:gd name="T23" fmla="*/ 117 h 189"/>
              <a:gd name="T24" fmla="*/ 44 w 189"/>
              <a:gd name="T25" fmla="*/ 7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189">
                <a:moveTo>
                  <a:pt x="94" y="189"/>
                </a:moveTo>
                <a:cubicBezTo>
                  <a:pt x="146" y="189"/>
                  <a:pt x="189" y="147"/>
                  <a:pt x="189" y="95"/>
                </a:cubicBezTo>
                <a:cubicBezTo>
                  <a:pt x="189" y="42"/>
                  <a:pt x="146" y="0"/>
                  <a:pt x="94" y="0"/>
                </a:cubicBezTo>
                <a:cubicBezTo>
                  <a:pt x="42" y="0"/>
                  <a:pt x="0" y="42"/>
                  <a:pt x="0" y="95"/>
                </a:cubicBezTo>
                <a:cubicBezTo>
                  <a:pt x="0" y="147"/>
                  <a:pt x="42" y="189"/>
                  <a:pt x="94" y="189"/>
                </a:cubicBezTo>
                <a:close/>
                <a:moveTo>
                  <a:pt x="44" y="72"/>
                </a:moveTo>
                <a:cubicBezTo>
                  <a:pt x="93" y="72"/>
                  <a:pt x="93" y="72"/>
                  <a:pt x="93" y="72"/>
                </a:cubicBezTo>
                <a:cubicBezTo>
                  <a:pt x="93" y="49"/>
                  <a:pt x="93" y="49"/>
                  <a:pt x="93" y="49"/>
                </a:cubicBezTo>
                <a:cubicBezTo>
                  <a:pt x="145" y="95"/>
                  <a:pt x="145" y="95"/>
                  <a:pt x="145" y="95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44" y="117"/>
                  <a:pt x="44" y="117"/>
                  <a:pt x="44" y="117"/>
                </a:cubicBezTo>
                <a:lnTo>
                  <a:pt x="44" y="72"/>
                </a:lnTo>
                <a:close/>
              </a:path>
            </a:pathLst>
          </a:custGeom>
          <a:solidFill>
            <a:srgbClr val="42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2" name="Freeform 395"/>
          <p:cNvSpPr>
            <a:spLocks noEditPoints="1"/>
          </p:cNvSpPr>
          <p:nvPr/>
        </p:nvSpPr>
        <p:spPr bwMode="auto">
          <a:xfrm>
            <a:off x="10973435" y="2159000"/>
            <a:ext cx="508000" cy="509905"/>
          </a:xfrm>
          <a:custGeom>
            <a:avLst/>
            <a:gdLst>
              <a:gd name="T0" fmla="*/ 94 w 189"/>
              <a:gd name="T1" fmla="*/ 189 h 189"/>
              <a:gd name="T2" fmla="*/ 189 w 189"/>
              <a:gd name="T3" fmla="*/ 95 h 189"/>
              <a:gd name="T4" fmla="*/ 94 w 189"/>
              <a:gd name="T5" fmla="*/ 0 h 189"/>
              <a:gd name="T6" fmla="*/ 0 w 189"/>
              <a:gd name="T7" fmla="*/ 95 h 189"/>
              <a:gd name="T8" fmla="*/ 94 w 189"/>
              <a:gd name="T9" fmla="*/ 189 h 189"/>
              <a:gd name="T10" fmla="*/ 44 w 189"/>
              <a:gd name="T11" fmla="*/ 72 h 189"/>
              <a:gd name="T12" fmla="*/ 93 w 189"/>
              <a:gd name="T13" fmla="*/ 72 h 189"/>
              <a:gd name="T14" fmla="*/ 93 w 189"/>
              <a:gd name="T15" fmla="*/ 49 h 189"/>
              <a:gd name="T16" fmla="*/ 145 w 189"/>
              <a:gd name="T17" fmla="*/ 95 h 189"/>
              <a:gd name="T18" fmla="*/ 93 w 189"/>
              <a:gd name="T19" fmla="*/ 140 h 189"/>
              <a:gd name="T20" fmla="*/ 93 w 189"/>
              <a:gd name="T21" fmla="*/ 117 h 189"/>
              <a:gd name="T22" fmla="*/ 44 w 189"/>
              <a:gd name="T23" fmla="*/ 117 h 189"/>
              <a:gd name="T24" fmla="*/ 44 w 189"/>
              <a:gd name="T25" fmla="*/ 7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189">
                <a:moveTo>
                  <a:pt x="94" y="189"/>
                </a:moveTo>
                <a:cubicBezTo>
                  <a:pt x="146" y="189"/>
                  <a:pt x="189" y="147"/>
                  <a:pt x="189" y="95"/>
                </a:cubicBezTo>
                <a:cubicBezTo>
                  <a:pt x="189" y="42"/>
                  <a:pt x="146" y="0"/>
                  <a:pt x="94" y="0"/>
                </a:cubicBezTo>
                <a:cubicBezTo>
                  <a:pt x="42" y="0"/>
                  <a:pt x="0" y="42"/>
                  <a:pt x="0" y="95"/>
                </a:cubicBezTo>
                <a:cubicBezTo>
                  <a:pt x="0" y="147"/>
                  <a:pt x="42" y="189"/>
                  <a:pt x="94" y="189"/>
                </a:cubicBezTo>
                <a:close/>
                <a:moveTo>
                  <a:pt x="44" y="72"/>
                </a:moveTo>
                <a:cubicBezTo>
                  <a:pt x="93" y="72"/>
                  <a:pt x="93" y="72"/>
                  <a:pt x="93" y="72"/>
                </a:cubicBezTo>
                <a:cubicBezTo>
                  <a:pt x="93" y="49"/>
                  <a:pt x="93" y="49"/>
                  <a:pt x="93" y="49"/>
                </a:cubicBezTo>
                <a:cubicBezTo>
                  <a:pt x="145" y="95"/>
                  <a:pt x="145" y="95"/>
                  <a:pt x="145" y="95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44" y="117"/>
                  <a:pt x="44" y="117"/>
                  <a:pt x="44" y="117"/>
                </a:cubicBezTo>
                <a:lnTo>
                  <a:pt x="44" y="72"/>
                </a:lnTo>
                <a:close/>
              </a:path>
            </a:pathLst>
          </a:custGeom>
          <a:solidFill>
            <a:srgbClr val="42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Oracle</a:t>
            </a:r>
            <a:r>
              <a:rPr lang="zh-CN" altLang="en-US"/>
              <a:t>数据库的发展历史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606290" y="1649095"/>
            <a:ext cx="2979420" cy="15297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⑤ 2003年9月8日，</a:t>
            </a:r>
            <a:r>
              <a:rPr lang="zh-CN" altLang="en-US" dirty="0">
                <a:solidFill>
                  <a:srgbClr val="FF0000"/>
                </a:solidFill>
              </a:rPr>
              <a:t>埃里森</a:t>
            </a:r>
            <a:r>
              <a:rPr lang="zh-CN" altLang="en-US" dirty="0">
                <a:solidFill>
                  <a:srgbClr val="FF0000"/>
                </a:solidFill>
              </a:rPr>
              <a:t>宣布下一代数据库产品为“Oracle 10g”（“g”代表“grid ,网格”）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582660" y="1746250"/>
            <a:ext cx="2002155" cy="15297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⑥ 2010年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rgbClr val="FF0000"/>
                </a:solidFill>
              </a:rPr>
              <a:t>ORACLE公司完成了对SUN公司</a:t>
            </a:r>
            <a:r>
              <a:rPr lang="zh-CN" altLang="en-US" dirty="0"/>
              <a:t>的收购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92480" y="4211955"/>
            <a:ext cx="2075180" cy="15297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⑦ 2013年6月26日,ORACLE发布了Oralce 12C。</a:t>
            </a:r>
            <a:r>
              <a:rPr lang="zh-CN" altLang="en-US" dirty="0">
                <a:solidFill>
                  <a:srgbClr val="FF0000"/>
                </a:solidFill>
              </a:rPr>
              <a:t>云(cloud)计算设计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309745" y="4340225"/>
            <a:ext cx="3157220" cy="117030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⑧ 2018年2月16日，Oracle 18C发布，还是秉承着 Oracle 的</a:t>
            </a:r>
            <a:r>
              <a:rPr lang="zh-CN" altLang="en-US" dirty="0">
                <a:solidFill>
                  <a:srgbClr val="FF0000"/>
                </a:solidFill>
              </a:rPr>
              <a:t> Cloud first 理念。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630285" y="4328160"/>
            <a:ext cx="2633345" cy="1170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⑨ 目前，Oracle已更新到ORACLE　19Ｃ版本。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42770" y="3482975"/>
            <a:ext cx="3648075" cy="14560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应用场景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6868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地面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</p:pic>
      <p:sp>
        <p:nvSpPr>
          <p:cNvPr id="68" name="文本框 67"/>
          <p:cNvSpPr txBox="1"/>
          <p:nvPr/>
        </p:nvSpPr>
        <p:spPr>
          <a:xfrm>
            <a:off x="666750" y="5551538"/>
            <a:ext cx="10858500" cy="4914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Oracle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应用举例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609465" y="2585720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rgbClr val="002060"/>
                </a:solidFill>
                <a:latin typeface="+mj-ea"/>
                <a:ea typeface="+mj-ea"/>
              </a:rPr>
              <a:t>Oracle</a:t>
            </a:r>
            <a:r>
              <a:rPr lang="zh-CN" altLang="en-US" sz="4000" b="1" dirty="0">
                <a:solidFill>
                  <a:srgbClr val="002060"/>
                </a:solidFill>
                <a:latin typeface="+mj-ea"/>
                <a:ea typeface="+mj-ea"/>
              </a:rPr>
              <a:t>应用</a:t>
            </a:r>
            <a:endParaRPr lang="zh-CN" altLang="en-US" sz="40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64152" y="1527413"/>
            <a:ext cx="3108325" cy="822464"/>
            <a:chOff x="7342559" y="1527413"/>
            <a:chExt cx="3108325" cy="822464"/>
          </a:xfrm>
        </p:grpSpPr>
        <p:sp>
          <p:nvSpPr>
            <p:cNvPr id="9" name="文本框 8"/>
            <p:cNvSpPr txBox="1"/>
            <p:nvPr/>
          </p:nvSpPr>
          <p:spPr>
            <a:xfrm>
              <a:off x="7829604" y="1527413"/>
              <a:ext cx="2621280" cy="6451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p>
              <a:pPr algn="ctr"/>
              <a:r>
                <a:rPr lang="zh-CN" altLang="en-US" b="1" dirty="0">
                  <a:solidFill>
                    <a:srgbClr val="002060"/>
                  </a:solidFill>
                  <a:latin typeface="+mj-ea"/>
                  <a:ea typeface="+mj-ea"/>
                  <a:sym typeface="+mn-ea"/>
                </a:rPr>
                <a:t>② </a:t>
              </a:r>
              <a:r>
                <a:rPr lang="en-US" altLang="zh-CN" b="1" dirty="0">
                  <a:solidFill>
                    <a:srgbClr val="002060"/>
                  </a:solidFill>
                  <a:latin typeface="+mj-ea"/>
                  <a:ea typeface="+mj-ea"/>
                  <a:sym typeface="+mn-ea"/>
                </a:rPr>
                <a:t>Oracle数据库性能优化的应用</a:t>
              </a:r>
              <a:endParaRPr lang="en-US" altLang="zh-CN" b="1" dirty="0">
                <a:solidFill>
                  <a:srgbClr val="002060"/>
                </a:solidFill>
                <a:latin typeface="+mj-ea"/>
                <a:ea typeface="+mj-ea"/>
                <a:sym typeface="+mn-ea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>
            <a:off x="534694" y="1527413"/>
            <a:ext cx="4215130" cy="3254375"/>
            <a:chOff x="7342559" y="1527413"/>
            <a:chExt cx="4215130" cy="3254375"/>
          </a:xfrm>
        </p:grpSpPr>
        <p:sp>
          <p:nvSpPr>
            <p:cNvPr id="21" name="文本框 20"/>
            <p:cNvSpPr txBox="1"/>
            <p:nvPr/>
          </p:nvSpPr>
          <p:spPr>
            <a:xfrm>
              <a:off x="8135674" y="1527413"/>
              <a:ext cx="2251075" cy="36830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02060"/>
                  </a:solidFill>
                  <a:latin typeface="+mj-ea"/>
                  <a:ea typeface="+mj-ea"/>
                </a:rPr>
                <a:t>① </a:t>
              </a:r>
              <a:r>
                <a:rPr lang="en-US" altLang="zh-CN" b="1" dirty="0">
                  <a:solidFill>
                    <a:srgbClr val="002060"/>
                  </a:solidFill>
                  <a:latin typeface="+mj-ea"/>
                  <a:ea typeface="+mj-ea"/>
                </a:rPr>
                <a:t>Oracle闪回技术</a:t>
              </a:r>
              <a:endParaRPr lang="en-US" altLang="zh-CN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893104" y="2172573"/>
              <a:ext cx="3664585" cy="26092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indent="457200" algn="l" fontAlgn="auto">
                <a:lnSpc>
                  <a:spcPct val="130000"/>
                </a:lnSpc>
              </a:pPr>
              <a:r>
                <a:rPr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闪回技术是Oracle提供的一种强大的备份恢复机制手段,能够让用户及时地恢复由于误操作而造成的数据库逻辑错误,达到损失最小化,避免进行没有可用逻辑备份而采取的数据库不完全恢复,且多数都能在联机状态下完成。</a:t>
              </a:r>
              <a:endPara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7993380" y="2279015"/>
            <a:ext cx="3531870" cy="2249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Oracle数据库是一种灵活性强、性能优越、效果显著的数据库,基于Oracle数据库对一些数据系统进行性能优化,可以对处理速度慢、信息交互效率低的问题进行有效解决。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地面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</p:pic>
      <p:sp>
        <p:nvSpPr>
          <p:cNvPr id="68" name="文本框 67"/>
          <p:cNvSpPr txBox="1"/>
          <p:nvPr/>
        </p:nvSpPr>
        <p:spPr>
          <a:xfrm>
            <a:off x="666750" y="5541378"/>
            <a:ext cx="10858500" cy="4914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Oracle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应用举例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609465" y="2585720"/>
            <a:ext cx="2974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rgbClr val="002060"/>
                </a:solidFill>
                <a:latin typeface="+mj-ea"/>
                <a:ea typeface="+mj-ea"/>
              </a:rPr>
              <a:t>Oracle</a:t>
            </a:r>
            <a:r>
              <a:rPr lang="zh-CN" altLang="en-US" sz="4000" b="1" dirty="0">
                <a:solidFill>
                  <a:srgbClr val="002060"/>
                </a:solidFill>
                <a:latin typeface="+mj-ea"/>
                <a:ea typeface="+mj-ea"/>
              </a:rPr>
              <a:t>应用</a:t>
            </a:r>
            <a:endParaRPr lang="zh-CN" altLang="en-US" sz="40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46315" y="1487170"/>
            <a:ext cx="4222750" cy="862330"/>
            <a:chOff x="7342559" y="1487401"/>
            <a:chExt cx="3095756" cy="862476"/>
          </a:xfrm>
        </p:grpSpPr>
        <p:sp>
          <p:nvSpPr>
            <p:cNvPr id="9" name="文本框 8"/>
            <p:cNvSpPr txBox="1"/>
            <p:nvPr/>
          </p:nvSpPr>
          <p:spPr>
            <a:xfrm>
              <a:off x="7817035" y="1487401"/>
              <a:ext cx="2621280" cy="64526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p>
              <a:pPr algn="ctr"/>
              <a:r>
                <a:rPr lang="zh-CN" altLang="en-US" b="1" dirty="0">
                  <a:solidFill>
                    <a:srgbClr val="002060"/>
                  </a:solidFill>
                  <a:latin typeface="+mj-ea"/>
                  <a:ea typeface="+mj-ea"/>
                  <a:sym typeface="+mn-ea"/>
                </a:rPr>
                <a:t>④ </a:t>
              </a:r>
              <a:r>
                <a:rPr lang="en-US" altLang="zh-CN" b="1" dirty="0">
                  <a:solidFill>
                    <a:srgbClr val="002060"/>
                  </a:solidFill>
                  <a:latin typeface="+mj-ea"/>
                  <a:ea typeface="+mj-ea"/>
                  <a:sym typeface="+mn-ea"/>
                </a:rPr>
                <a:t>基于Oracle GoldenGate的异构数据库</a:t>
              </a:r>
              <a:r>
                <a:rPr lang="zh-CN" altLang="en-US" b="1" dirty="0">
                  <a:solidFill>
                    <a:srgbClr val="002060"/>
                  </a:solidFill>
                  <a:latin typeface="+mj-ea"/>
                  <a:ea typeface="+mj-ea"/>
                  <a:sym typeface="+mn-ea"/>
                </a:rPr>
                <a:t>的</a:t>
              </a:r>
              <a:r>
                <a:rPr lang="en-US" altLang="zh-CN" b="1" dirty="0">
                  <a:solidFill>
                    <a:srgbClr val="002060"/>
                  </a:solidFill>
                  <a:latin typeface="+mj-ea"/>
                  <a:ea typeface="+mj-ea"/>
                  <a:sym typeface="+mn-ea"/>
                </a:rPr>
                <a:t>实时同步</a:t>
              </a:r>
              <a:endParaRPr lang="en-US" altLang="zh-CN" b="1" dirty="0">
                <a:solidFill>
                  <a:srgbClr val="002060"/>
                </a:solidFill>
                <a:latin typeface="+mj-ea"/>
                <a:ea typeface="+mj-ea"/>
                <a:sym typeface="+mn-ea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>
            <a:off x="535964" y="1527413"/>
            <a:ext cx="4204970" cy="3361055"/>
            <a:chOff x="7342559" y="1527413"/>
            <a:chExt cx="4204970" cy="3361055"/>
          </a:xfrm>
        </p:grpSpPr>
        <p:sp>
          <p:nvSpPr>
            <p:cNvPr id="21" name="文本框 20"/>
            <p:cNvSpPr txBox="1"/>
            <p:nvPr/>
          </p:nvSpPr>
          <p:spPr>
            <a:xfrm>
              <a:off x="7714669" y="1527413"/>
              <a:ext cx="2985770" cy="64516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02060"/>
                  </a:solidFill>
                  <a:latin typeface="+mj-ea"/>
                  <a:ea typeface="+mj-ea"/>
                </a:rPr>
                <a:t>③ </a:t>
              </a:r>
              <a:r>
                <a:rPr lang="en-US" altLang="zh-CN" b="1" dirty="0">
                  <a:solidFill>
                    <a:srgbClr val="002060"/>
                  </a:solidFill>
                  <a:latin typeface="+mj-ea"/>
                  <a:ea typeface="+mj-ea"/>
                </a:rPr>
                <a:t>Oracle的DataGuard技术在整体数据迁移中的应用</a:t>
              </a:r>
              <a:endParaRPr lang="en-US" altLang="zh-CN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882944" y="2396728"/>
              <a:ext cx="3664585" cy="249174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indent="457200" algn="l" fontAlgn="auto">
                <a:lnSpc>
                  <a:spcPct val="130000"/>
                </a:lnSpc>
              </a:pPr>
              <a:r>
                <a:rPr sz="2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Oracle作为目前最常用的商用数据库管理系统,有多种数据迁移技术方法,其中DataGuard技术,能在保证数据安全性的前提下,缩短迁移时间,完成业务系统的灾备建设</a:t>
              </a:r>
              <a:endParaRPr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8037195" y="2350135"/>
            <a:ext cx="3531870" cy="260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对于需要采用高效实时的且能够跨操作系统及数据库平台的数据，Oracle GoldenGate提供异构系统间基于日志的实时数据同步,使用此技术,可实现经济高效、低影响的实时数据集成和持续可用性解决方案。 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42770" y="3217545"/>
            <a:ext cx="5207635" cy="1621155"/>
          </a:xfrm>
        </p:spPr>
        <p:txBody>
          <a:bodyPr/>
          <a:lstStyle/>
          <a:p>
            <a:r>
              <a:rPr lang="zh-CN" dirty="0"/>
              <a:t>就业方向</a:t>
            </a:r>
            <a:endParaRPr lang="zh-CN" dirty="0"/>
          </a:p>
        </p:txBody>
      </p:sp>
      <p:sp>
        <p:nvSpPr>
          <p:cNvPr id="7" name="矩形 6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就业方向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657860" y="1946910"/>
            <a:ext cx="3491230" cy="6451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数据库应用开发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4575175" y="1946910"/>
            <a:ext cx="3042285" cy="6451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数据建模专家</a:t>
            </a:r>
            <a:endParaRPr lang="zh-CN" altLang="en-US" sz="3600"/>
          </a:p>
        </p:txBody>
      </p:sp>
      <p:sp>
        <p:nvSpPr>
          <p:cNvPr id="7" name="文本框 6"/>
          <p:cNvSpPr txBox="1"/>
          <p:nvPr/>
        </p:nvSpPr>
        <p:spPr>
          <a:xfrm>
            <a:off x="8154035" y="1946910"/>
            <a:ext cx="3369945" cy="6451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商业智能专家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028700" y="3414395"/>
            <a:ext cx="2550160" cy="6451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数据构架师 </a:t>
            </a:r>
            <a:endParaRPr lang="zh-CN" sz="3600" b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54035" y="3414395"/>
            <a:ext cx="3369945" cy="6451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数据仓库专家</a:t>
            </a:r>
            <a:endParaRPr lang="zh-CN" sz="3600" b="0"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8700" y="4881880"/>
            <a:ext cx="2550160" cy="6451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存储工程师</a:t>
            </a:r>
            <a:endParaRPr lang="zh-CN" sz="3600" b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05325" y="4881880"/>
            <a:ext cx="3470910" cy="6451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性能优化工程师</a:t>
            </a:r>
            <a:endParaRPr lang="zh-CN" sz="3600" b="0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54035" y="4605020"/>
            <a:ext cx="3369945" cy="119888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高级数据库管理员</a:t>
            </a:r>
            <a:endParaRPr lang="zh-CN" sz="3600" b="0"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32325" y="3414395"/>
            <a:ext cx="2926715" cy="6451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数据库管理员</a:t>
            </a:r>
            <a:endParaRPr lang="zh-CN" altLang="en-US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就业方向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20090" y="3312160"/>
            <a:ext cx="3166745" cy="2249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30000"/>
              </a:lnSpc>
            </a:pPr>
            <a:r>
              <a:rPr lang="zh-CN" altLang="en-US" b="1" dirty="0"/>
              <a:t>除了基本的SQL方面的知识，还要对开发流程，软件工程，各种框架和开发工具等等。  </a:t>
            </a:r>
            <a:endParaRPr lang="zh-CN" altLang="en-US" b="1" dirty="0"/>
          </a:p>
          <a:p>
            <a:pPr indent="457200" fontAlgn="auto">
              <a:lnSpc>
                <a:spcPct val="130000"/>
              </a:lnSpc>
            </a:pPr>
            <a:r>
              <a:rPr lang="zh-CN" altLang="en-US" b="1" dirty="0"/>
              <a:t>数据库应用开发这个方向上的机会最多，职位最多，薪水一般  </a:t>
            </a:r>
            <a:endParaRPr lang="zh-CN" altLang="en-US" b="1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28700" y="1747520"/>
            <a:ext cx="255016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数据库应用开发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4535805" y="3237865"/>
            <a:ext cx="3262630" cy="2249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30000"/>
              </a:lnSpc>
            </a:pPr>
            <a:r>
              <a:rPr lang="zh-CN" altLang="en-US" b="1" dirty="0"/>
              <a:t>数据库的安装，配置，调优，备份/恢复，监控，自动化等， 协助应用开发等方面。</a:t>
            </a:r>
            <a:endParaRPr lang="zh-CN" altLang="en-US" b="1" dirty="0"/>
          </a:p>
          <a:p>
            <a:pPr indent="457200" fontAlgn="auto">
              <a:lnSpc>
                <a:spcPct val="130000"/>
              </a:lnSpc>
            </a:pPr>
            <a:r>
              <a:rPr lang="zh-CN" altLang="en-US" b="1" dirty="0"/>
              <a:t>这个方向上的职位相对少一些，但一般有点规模的公司还是会有这样的职位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704080" y="1830070"/>
            <a:ext cx="29267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数据库管理员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8364220" y="3132455"/>
            <a:ext cx="3521075" cy="260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30000"/>
              </a:lnSpc>
            </a:pPr>
            <a:r>
              <a:rPr lang="zh-CN" altLang="en-US" b="1" dirty="0"/>
              <a:t>专门负责提供数据存储方案，使用各种存储技术满足数据访问和存储需求，和数据库管理员的工作关系比较密切。  </a:t>
            </a:r>
            <a:endParaRPr lang="zh-CN" altLang="en-US" b="1" dirty="0"/>
          </a:p>
          <a:p>
            <a:pPr indent="457200" fontAlgn="auto">
              <a:lnSpc>
                <a:spcPct val="130000"/>
              </a:lnSpc>
            </a:pPr>
            <a:r>
              <a:rPr lang="zh-CN" altLang="en-US" b="1" dirty="0"/>
              <a:t>对高可用性有严格要求的公司通常有这种职位，这种职位也非常少。  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758555" y="1830070"/>
            <a:ext cx="25501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3600" b="0">
                <a:ea typeface="宋体" panose="02010600030101010101" pitchFamily="2" charset="-122"/>
              </a:rPr>
              <a:t>存储工程师</a:t>
            </a:r>
            <a:endParaRPr lang="zh-CN" sz="36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42552" y="3689995"/>
            <a:ext cx="7142422" cy="552357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发展方向预测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7381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040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934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487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发展方向预测</a:t>
            </a:r>
            <a:endParaRPr lang="zh-CN" altLang="en-US"/>
          </a:p>
        </p:txBody>
      </p:sp>
      <p:pic>
        <p:nvPicPr>
          <p:cNvPr id="3" name="图片 2" descr="TQ6EZOM12M04T2UAE2HKU`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10" y="1066165"/>
            <a:ext cx="11079480" cy="53613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530225" y="1471295"/>
            <a:ext cx="5340985" cy="440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b="1" dirty="0"/>
              <a:t>就我个人而言，我认为</a:t>
            </a:r>
            <a:r>
              <a:rPr lang="en-US" altLang="zh-CN" b="1" dirty="0"/>
              <a:t>Oracle</a:t>
            </a:r>
            <a:r>
              <a:rPr lang="zh-CN" altLang="en-US" b="1" dirty="0"/>
              <a:t>的发展依然前景可期，首先在这样一个高度数据化的时代，数据库在各个行业均有广泛的运用。</a:t>
            </a:r>
            <a:endParaRPr lang="zh-CN" altLang="en-US" b="1" dirty="0"/>
          </a:p>
          <a:p>
            <a:pPr indent="457200" algn="l" fontAlgn="auto">
              <a:lnSpc>
                <a:spcPct val="130000"/>
              </a:lnSpc>
            </a:pPr>
            <a:r>
              <a:rPr lang="zh-CN" altLang="en-US" b="1" dirty="0"/>
              <a:t>根据</a:t>
            </a:r>
            <a:r>
              <a:rPr lang="en-US" altLang="zh-CN" b="1" dirty="0"/>
              <a:t>2020</a:t>
            </a:r>
            <a:r>
              <a:rPr lang="zh-CN" altLang="en-US" b="1" dirty="0"/>
              <a:t>年的</a:t>
            </a:r>
            <a:r>
              <a:rPr lang="en-US" altLang="zh-CN" b="1" dirty="0"/>
              <a:t>Oracle</a:t>
            </a:r>
            <a:r>
              <a:rPr lang="zh-CN" altLang="en-US" b="1" dirty="0"/>
              <a:t>发布会，目前</a:t>
            </a:r>
            <a:r>
              <a:rPr lang="en-US" altLang="zh-CN" b="1" dirty="0"/>
              <a:t>Oracle</a:t>
            </a:r>
            <a:r>
              <a:rPr lang="zh-CN" altLang="en-US" b="1" dirty="0"/>
              <a:t>的旗舰产品自治数据库（Autonomous Database）现在将通过Exadata Cloud@Customer计划，供客户在自己的数据中心内使用。</a:t>
            </a:r>
            <a:endParaRPr lang="zh-CN" altLang="en-US" b="1" dirty="0"/>
          </a:p>
          <a:p>
            <a:pPr indent="457200" algn="l" fontAlgn="auto">
              <a:lnSpc>
                <a:spcPct val="130000"/>
              </a:lnSpc>
            </a:pPr>
            <a:r>
              <a:rPr lang="zh-CN" altLang="en-US" b="1" dirty="0"/>
              <a:t>我认为</a:t>
            </a:r>
            <a:r>
              <a:rPr lang="en-US" altLang="zh-CN" b="1" dirty="0"/>
              <a:t>Oracle</a:t>
            </a:r>
            <a:r>
              <a:rPr lang="zh-CN" altLang="en-US" b="1" dirty="0"/>
              <a:t>的发展方向仍是云数据库的提供和运用，而根据自治数据库的</a:t>
            </a:r>
            <a:r>
              <a:rPr lang="en-US" altLang="zh-CN" b="1" dirty="0"/>
              <a:t>Oracle</a:t>
            </a:r>
            <a:r>
              <a:rPr lang="zh-CN" altLang="en-US" b="1" dirty="0"/>
              <a:t>旗舰</a:t>
            </a:r>
            <a:r>
              <a:rPr lang="zh-CN" altLang="en-US" b="1" dirty="0"/>
              <a:t>产品概念，我认为最基础的数据库的应用管理方面的工作有被淘汰的风险。在未来，人在数据库开发管理上的工作更多的是创新型方向。</a:t>
            </a:r>
            <a:endParaRPr lang="zh-CN" altLang="en-US" b="1" dirty="0"/>
          </a:p>
        </p:txBody>
      </p:sp>
      <p:pic>
        <p:nvPicPr>
          <p:cNvPr id="16" name="图片 15" descr="image-editor-9db679a8-6353-4df8-8574-88f5165286b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4580" y="1211580"/>
            <a:ext cx="5904865" cy="3637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62265" y="5147945"/>
            <a:ext cx="2308860" cy="7308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拉里·埃里森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569845" y="2569210"/>
            <a:ext cx="3249930" cy="601345"/>
          </a:xfrm>
        </p:spPr>
        <p:txBody>
          <a:bodyPr/>
          <a:p>
            <a:r>
              <a:rPr lang="zh-CN" altLang="en-US" dirty="0">
                <a:sym typeface="+mn-ea"/>
              </a:rPr>
              <a:t>背景</a:t>
            </a:r>
            <a:r>
              <a:rPr lang="zh-CN" dirty="0">
                <a:sym typeface="+mn-ea"/>
              </a:rPr>
              <a:t>简介</a:t>
            </a:r>
            <a:endParaRPr lang="en-US" altLang="zh-CN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153275" y="2624455"/>
            <a:ext cx="3250565" cy="491490"/>
          </a:xfrm>
        </p:spPr>
        <p:txBody>
          <a:bodyPr/>
          <a:p>
            <a:r>
              <a:rPr lang="zh-CN" altLang="en-US" dirty="0">
                <a:sym typeface="+mn-ea"/>
              </a:rPr>
              <a:t>应用场景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153275" y="4338320"/>
            <a:ext cx="3249930" cy="675005"/>
          </a:xfrm>
        </p:spPr>
        <p:txBody>
          <a:bodyPr/>
          <a:p>
            <a:r>
              <a:rPr lang="zh-CN" altLang="en-US" dirty="0">
                <a:sym typeface="+mn-ea"/>
              </a:rPr>
              <a:t>发展方向预测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2569210" y="4371975"/>
            <a:ext cx="3250565" cy="521335"/>
          </a:xfrm>
        </p:spPr>
        <p:txBody>
          <a:bodyPr/>
          <a:p>
            <a:r>
              <a:rPr lang="zh-CN" altLang="en-US" dirty="0">
                <a:sym typeface="+mn-ea"/>
              </a:rPr>
              <a:t>就业方向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5"/>
          </p:nvPr>
        </p:nvSpPr>
        <p:spPr>
          <a:xfrm>
            <a:off x="1708078" y="2489087"/>
            <a:ext cx="719242" cy="761929"/>
          </a:xfrm>
        </p:spPr>
        <p:txBody>
          <a:bodyPr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6"/>
          </p:nvPr>
        </p:nvSpPr>
        <p:spPr>
          <a:xfrm>
            <a:off x="6283367" y="2489087"/>
            <a:ext cx="719242" cy="761929"/>
          </a:xfrm>
        </p:spPr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6291508" y="4251031"/>
            <a:ext cx="719242" cy="761929"/>
          </a:xfrm>
        </p:spPr>
        <p:txBody>
          <a:bodyPr/>
          <a:p>
            <a:r>
              <a:rPr lang="en-US" altLang="zh-CN"/>
              <a:t>04</a:t>
            </a:r>
            <a:endParaRPr lang="en-US" altLang="zh-CN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8"/>
          </p:nvPr>
        </p:nvSpPr>
        <p:spPr>
          <a:xfrm>
            <a:off x="1699302" y="4247271"/>
            <a:ext cx="719242" cy="761929"/>
          </a:xfrm>
        </p:spPr>
        <p:txBody>
          <a:bodyPr/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9825990" y="5766435"/>
            <a:ext cx="20186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Oracle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数据库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发展方向之老师的意见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861820" y="2588895"/>
            <a:ext cx="830453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55600" fontAlgn="auto"/>
            <a:r>
              <a:rPr lang="zh-CN" b="0">
                <a:ea typeface="宋体" panose="02010600030101010101" pitchFamily="2" charset="-122"/>
              </a:rPr>
              <a:t>①、</a:t>
            </a:r>
            <a:r>
              <a:rPr lang="en-US" b="0">
                <a:latin typeface="宋体" panose="02010600030101010101" pitchFamily="2" charset="-122"/>
              </a:rPr>
              <a:t> </a:t>
            </a:r>
            <a:r>
              <a:rPr lang="zh-CN" b="0">
                <a:ea typeface="宋体" panose="02010600030101010101" pitchFamily="2" charset="-122"/>
              </a:rPr>
              <a:t>Oracle的现任领导层CEO采用技术封锁，打压中国数据库发展，阻碍中国对相关人才的培养。</a:t>
            </a:r>
            <a:endParaRPr lang="zh-CN" b="0">
              <a:ea typeface="宋体" panose="02010600030101010101" pitchFamily="2" charset="-122"/>
            </a:endParaRPr>
          </a:p>
          <a:p>
            <a:pPr indent="355600" fontAlgn="auto"/>
            <a:r>
              <a:rPr lang="zh-CN" b="0">
                <a:ea typeface="宋体" panose="02010600030101010101" pitchFamily="2" charset="-122"/>
              </a:rPr>
              <a:t>②、</a:t>
            </a:r>
            <a:r>
              <a:rPr lang="en-US" b="0">
                <a:latin typeface="宋体" panose="02010600030101010101" pitchFamily="2" charset="-122"/>
              </a:rPr>
              <a:t> </a:t>
            </a:r>
            <a:r>
              <a:rPr lang="zh-CN" b="0">
                <a:ea typeface="宋体" panose="02010600030101010101" pitchFamily="2" charset="-122"/>
              </a:rPr>
              <a:t>Oracle公司滥用垄断地位，服务费用高，服务成效不好，甚至以其垄断地位“卡”过很多中国企业的“脖子”，如中石化。</a:t>
            </a:r>
            <a:endParaRPr lang="zh-CN" b="0">
              <a:ea typeface="宋体" panose="02010600030101010101" pitchFamily="2" charset="-122"/>
            </a:endParaRPr>
          </a:p>
          <a:p>
            <a:pPr indent="355600" fontAlgn="auto"/>
            <a:r>
              <a:rPr lang="zh-CN" b="0">
                <a:ea typeface="宋体" panose="02010600030101010101" pitchFamily="2" charset="-122"/>
              </a:rPr>
              <a:t>③、</a:t>
            </a:r>
            <a:r>
              <a:rPr lang="en-US" b="0">
                <a:latin typeface="宋体" panose="02010600030101010101" pitchFamily="2" charset="-122"/>
              </a:rPr>
              <a:t> </a:t>
            </a:r>
            <a:r>
              <a:rPr lang="zh-CN" b="0">
                <a:ea typeface="宋体" panose="02010600030101010101" pitchFamily="2" charset="-122"/>
              </a:rPr>
              <a:t>Oracle的自身技术原因，其数据库发展时间较长，代码基数庞大，难以在此基础上进行改动，几乎牵一发而动全身。</a:t>
            </a:r>
            <a:endParaRPr lang="zh-CN" b="0">
              <a:ea typeface="宋体" panose="02010600030101010101" pitchFamily="2" charset="-122"/>
            </a:endParaRPr>
          </a:p>
          <a:p>
            <a:pPr indent="355600" fontAlgn="auto"/>
            <a:r>
              <a:rPr lang="zh-CN" b="0">
                <a:ea typeface="宋体" panose="02010600030101010101" pitchFamily="2" charset="-122"/>
              </a:rPr>
              <a:t>④、</a:t>
            </a:r>
            <a:r>
              <a:rPr lang="en-US" b="0">
                <a:latin typeface="宋体" panose="02010600030101010101" pitchFamily="2" charset="-122"/>
              </a:rPr>
              <a:t> </a:t>
            </a:r>
            <a:r>
              <a:rPr lang="zh-CN" b="0">
                <a:ea typeface="宋体" panose="02010600030101010101" pitchFamily="2" charset="-122"/>
              </a:rPr>
              <a:t>另外目前市场上数据库发展的大方向为非关系型数据库，但Oracle数据库则属于典型的关系型数据库，其发展前景不不是很好。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53820" y="1259205"/>
            <a:ext cx="917575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55600" algn="l">
              <a:buClrTx/>
              <a:buSzTx/>
              <a:buNone/>
            </a:pPr>
            <a:r>
              <a:rPr lang="zh-CN" b="0">
                <a:ea typeface="宋体" panose="02010600030101010101" pitchFamily="2" charset="-122"/>
              </a:rPr>
              <a:t>根据与老师的交流，我们了解到了更深层次的Oracle数据库产品和Oracle公司发展前景的看法。老师分析了许多关于Oracle数据库当下的情况，以及关于Oracle公司如果失去Oracle产品后的情况分析。得出的结论是并不看好Oracle公司的后续发展，通过交流，我总结下来了如下几点：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7485" y="5083810"/>
            <a:ext cx="8988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355600" fontAlgn="auto"/>
            <a:r>
              <a:rPr lang="zh-CN">
                <a:ea typeface="宋体" panose="02010600030101010101" pitchFamily="2" charset="-122"/>
                <a:sym typeface="+mn-ea"/>
              </a:rPr>
              <a:t>故据此分析，若选择进入Oracle数据库方面工作，一定要谨慎，这并不是一个在未来有较好发展的方向。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635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9600" b="1" dirty="0">
                <a:latin typeface="+mj-ea"/>
                <a:ea typeface="+mj-ea"/>
              </a:rPr>
              <a:t>感谢聆听</a:t>
            </a:r>
            <a:endParaRPr lang="zh-CN" sz="9600" b="1" dirty="0">
              <a:latin typeface="+mj-ea"/>
              <a:ea typeface="+mj-ea"/>
            </a:endParaRPr>
          </a:p>
          <a:p>
            <a:pPr algn="ctr"/>
            <a:endParaRPr lang="zh-CN" sz="9600" b="1" dirty="0">
              <a:latin typeface="+mj-ea"/>
              <a:ea typeface="+mj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59" y="5712705"/>
            <a:ext cx="1680881" cy="40122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350385" y="3662680"/>
            <a:ext cx="3710305" cy="1414145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汇报人：</a:t>
            </a:r>
            <a:endParaRPr lang="zh-CN" altLang="en-US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0" indent="0" algn="l">
              <a:buNone/>
            </a:pP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史泰源  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1903020210</a:t>
            </a:r>
            <a:endParaRPr lang="zh-CN" altLang="en-US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0" indent="0" algn="l">
              <a:buNone/>
            </a:pP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刘东岳  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1903020404</a:t>
            </a:r>
            <a:endParaRPr lang="en-US" altLang="zh-CN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42770" y="3183890"/>
            <a:ext cx="4012565" cy="1947545"/>
          </a:xfrm>
        </p:spPr>
        <p:txBody>
          <a:bodyPr/>
          <a:lstStyle/>
          <a:p>
            <a:r>
              <a:rPr lang="zh-CN" altLang="en-US" dirty="0"/>
              <a:t>背景简介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>
          <a:xfrm>
            <a:off x="10254615" y="619760"/>
            <a:ext cx="1064895" cy="40386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Oracle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73100" y="59994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75031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696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78890" y="5999480"/>
            <a:ext cx="134620" cy="1346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144"/>
            <a:ext cx="7801516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1517" y="0"/>
            <a:ext cx="4390483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8336879" y="2817798"/>
            <a:ext cx="318202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336915" y="2010410"/>
            <a:ext cx="2815590" cy="7067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sym typeface="+mn-ea"/>
              </a:rPr>
              <a:t>背景</a:t>
            </a:r>
            <a:r>
              <a:rPr lang="zh-CN" sz="4000" b="1" dirty="0">
                <a:solidFill>
                  <a:schemeClr val="bg1"/>
                </a:solidFill>
                <a:sym typeface="+mn-ea"/>
              </a:rPr>
              <a:t>简介</a:t>
            </a:r>
            <a:endParaRPr lang="zh-CN" altLang="en-US" sz="4000" b="1" dirty="0">
              <a:solidFill>
                <a:schemeClr val="bg1"/>
              </a:solidFill>
              <a:ea typeface="+mj-ea"/>
              <a:sym typeface="+mn-ea"/>
            </a:endParaRPr>
          </a:p>
        </p:txBody>
      </p:sp>
      <p:sp>
        <p:nvSpPr>
          <p:cNvPr id="37" name="任意多边形: 形状 36"/>
          <p:cNvSpPr/>
          <p:nvPr/>
        </p:nvSpPr>
        <p:spPr>
          <a:xfrm>
            <a:off x="-21027" y="370665"/>
            <a:ext cx="2178160" cy="6116670"/>
          </a:xfrm>
          <a:custGeom>
            <a:avLst/>
            <a:gdLst>
              <a:gd name="connsiteX0" fmla="*/ 0 w 2178160"/>
              <a:gd name="connsiteY0" fmla="*/ 0 h 6116670"/>
              <a:gd name="connsiteX1" fmla="*/ 199314 w 2178160"/>
              <a:gd name="connsiteY1" fmla="*/ 72950 h 6116670"/>
              <a:gd name="connsiteX2" fmla="*/ 2178160 w 2178160"/>
              <a:gd name="connsiteY2" fmla="*/ 3058335 h 6116670"/>
              <a:gd name="connsiteX3" fmla="*/ 199314 w 2178160"/>
              <a:gd name="connsiteY3" fmla="*/ 6043720 h 6116670"/>
              <a:gd name="connsiteX4" fmla="*/ 0 w 2178160"/>
              <a:gd name="connsiteY4" fmla="*/ 6116670 h 611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160" h="6116670">
                <a:moveTo>
                  <a:pt x="0" y="0"/>
                </a:moveTo>
                <a:lnTo>
                  <a:pt x="199314" y="72950"/>
                </a:lnTo>
                <a:cubicBezTo>
                  <a:pt x="1362199" y="564809"/>
                  <a:pt x="2178160" y="1716283"/>
                  <a:pt x="2178160" y="3058335"/>
                </a:cubicBezTo>
                <a:cubicBezTo>
                  <a:pt x="2178160" y="4400388"/>
                  <a:pt x="1362199" y="5551861"/>
                  <a:pt x="199314" y="6043720"/>
                </a:cubicBezTo>
                <a:lnTo>
                  <a:pt x="0" y="6116670"/>
                </a:lnTo>
                <a:close/>
              </a:path>
            </a:pathLst>
          </a:cu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877" y="5712705"/>
            <a:ext cx="1680881" cy="401223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1955165" y="3850005"/>
            <a:ext cx="3769360" cy="583565"/>
            <a:chOff x="660400" y="456788"/>
            <a:chExt cx="3168411" cy="583565"/>
          </a:xfrm>
        </p:grpSpPr>
        <p:sp>
          <p:nvSpPr>
            <p:cNvPr id="69" name="椭圆 68"/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stCxn id="69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1784111" y="456788"/>
              <a:ext cx="20447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ym typeface="+mn-ea"/>
                </a:rPr>
                <a:t>Oracle</a:t>
              </a:r>
              <a:r>
                <a:rPr lang="zh-CN" sz="3200" b="1" dirty="0">
                  <a:sym typeface="+mn-ea"/>
                </a:rPr>
                <a:t>简介</a:t>
              </a:r>
              <a:endParaRPr lang="en-US" altLang="zh-CN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879600" y="2202815"/>
            <a:ext cx="3553460" cy="1076325"/>
            <a:chOff x="660400" y="514573"/>
            <a:chExt cx="3190829" cy="1076325"/>
          </a:xfrm>
        </p:grpSpPr>
        <p:sp>
          <p:nvSpPr>
            <p:cNvPr id="79" name="椭圆 78"/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/>
            <p:cNvCxnSpPr>
              <a:stCxn id="79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本框 80"/>
            <p:cNvSpPr txBox="1"/>
            <p:nvPr/>
          </p:nvSpPr>
          <p:spPr>
            <a:xfrm>
              <a:off x="1806529" y="514573"/>
              <a:ext cx="2044700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200" b="1" dirty="0">
                  <a:sym typeface="+mn-ea"/>
                </a:rPr>
                <a:t>数据库分类及实例</a:t>
              </a:r>
              <a:endParaRPr lang="zh-CN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5495" y="644525"/>
            <a:ext cx="3689985" cy="1076325"/>
            <a:chOff x="660400" y="514573"/>
            <a:chExt cx="3152094" cy="1076325"/>
          </a:xfrm>
        </p:grpSpPr>
        <p:sp>
          <p:nvSpPr>
            <p:cNvPr id="5" name="椭圆 4"/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>
              <a:stCxn id="5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767794" y="514573"/>
              <a:ext cx="2044700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3200" b="1" dirty="0">
                  <a:sym typeface="+mn-ea"/>
                </a:rPr>
                <a:t>数据库出现的原因</a:t>
              </a:r>
              <a:endParaRPr lang="zh-CN" sz="3200" b="1" dirty="0">
                <a:solidFill>
                  <a:schemeClr val="accent1"/>
                </a:solidFill>
                <a:latin typeface="+mj-ea"/>
                <a:ea typeface="+mj-ea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96340" y="5381625"/>
            <a:ext cx="3698240" cy="1076325"/>
            <a:chOff x="660400" y="514573"/>
            <a:chExt cx="3190829" cy="1076325"/>
          </a:xfrm>
        </p:grpSpPr>
        <p:sp>
          <p:nvSpPr>
            <p:cNvPr id="9" name="椭圆 8"/>
            <p:cNvSpPr/>
            <p:nvPr/>
          </p:nvSpPr>
          <p:spPr>
            <a:xfrm>
              <a:off x="660400" y="634618"/>
              <a:ext cx="200660" cy="200660"/>
            </a:xfrm>
            <a:prstGeom prst="ellipse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9" idx="6"/>
            </p:cNvCxnSpPr>
            <p:nvPr/>
          </p:nvCxnSpPr>
          <p:spPr>
            <a:xfrm>
              <a:off x="861060" y="734948"/>
              <a:ext cx="734060" cy="0"/>
            </a:xfrm>
            <a:prstGeom prst="line">
              <a:avLst/>
            </a:prstGeom>
            <a:ln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806529" y="514573"/>
              <a:ext cx="2044700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3200" b="1" dirty="0">
                  <a:sym typeface="+mn-ea"/>
                </a:rPr>
                <a:t>Oracle</a:t>
              </a:r>
              <a:r>
                <a:rPr lang="zh-CN" altLang="en-US" sz="3200" b="1" dirty="0">
                  <a:sym typeface="+mn-ea"/>
                </a:rPr>
                <a:t>的发展历史</a:t>
              </a:r>
              <a:endParaRPr lang="zh-CN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173335" y="6242050"/>
            <a:ext cx="20186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Oracle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数据库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数据库出现的原因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6930" y="3858895"/>
            <a:ext cx="2934335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b="1" dirty="0">
                <a:sym typeface="+mn-ea"/>
              </a:rPr>
              <a:t>数据的来源有很多，</a:t>
            </a:r>
            <a:r>
              <a:rPr lang="zh-CN" altLang="en-US" b="1" dirty="0"/>
              <a:t>生活中充斥着大量的数据。比如：人的身份证号码、消费记录、姓名等等都是数据。</a:t>
            </a:r>
            <a:endParaRPr lang="zh-CN" altLang="en-US" b="1" dirty="0"/>
          </a:p>
        </p:txBody>
      </p:sp>
      <p:pic>
        <p:nvPicPr>
          <p:cNvPr id="8" name="图片占位符 7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873760" y="1729740"/>
            <a:ext cx="2860040" cy="1699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64685" y="3821430"/>
            <a:ext cx="2932430" cy="1889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b="1" dirty="0"/>
              <a:t>数据库是以一定方式储存在一起、能与多个用户共享、具有低冗余度、与应用程序彼此独立的数据集合</a:t>
            </a:r>
            <a:endParaRPr lang="zh-CN" altLang="en-US" b="1" dirty="0"/>
          </a:p>
        </p:txBody>
      </p:sp>
      <p:pic>
        <p:nvPicPr>
          <p:cNvPr id="10" name="图片占位符 9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4593590" y="1729740"/>
            <a:ext cx="2803525" cy="1699260"/>
          </a:xfrm>
          <a:prstGeom prst="rect">
            <a:avLst/>
          </a:prstGeom>
        </p:spPr>
      </p:pic>
      <p:pic>
        <p:nvPicPr>
          <p:cNvPr id="12" name="图片 11" descr="u=1079370814,235700685&amp;fm=15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825" y="1738630"/>
            <a:ext cx="2655570" cy="16903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93430" y="3858895"/>
            <a:ext cx="3134360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b="1" dirty="0"/>
              <a:t>正常文件虽说可以存储数据，但考虑到数据的安全性、永久性和易查询性等问题，用于存放数据的数据库就诞生了。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常见数据库类型以及实例</a:t>
            </a:r>
            <a:endParaRPr lang="zh-CN" altLang="en-US"/>
          </a:p>
        </p:txBody>
      </p:sp>
      <p:pic>
        <p:nvPicPr>
          <p:cNvPr id="3" name="图片 2" descr="1729117-20191026225633749-6595815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1085" y="1477010"/>
            <a:ext cx="7007225" cy="3813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31085" y="5568315"/>
            <a:ext cx="6751955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/>
              <a:t>以后我们接触到更多的应该是关系型数据库，如</a:t>
            </a:r>
            <a:r>
              <a:rPr lang="en-US" altLang="zh-CN" dirty="0"/>
              <a:t>Oracle</a:t>
            </a:r>
            <a:r>
              <a:rPr lang="zh-CN" altLang="en-US" dirty="0"/>
              <a:t>和</a:t>
            </a:r>
            <a:r>
              <a:rPr lang="en-US" altLang="zh-CN" dirty="0"/>
              <a:t>MySQL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60400" y="1444625"/>
            <a:ext cx="10871199" cy="370598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3815080" y="4596439"/>
            <a:ext cx="456184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在这里输入图片关键词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图片 3" descr="u=853386130,3836121405&amp;fm=26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444625"/>
            <a:ext cx="7519035" cy="3696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0135" y="5292090"/>
            <a:ext cx="1003236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甲骨文公司是全球最大的企业级软件公司，总部位于美国加利福尼亚州。1989年正式进入中国市场。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518525" y="2113280"/>
            <a:ext cx="2526665" cy="1770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Oracle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公司，其中文名也称甲骨文公司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Oracle</a:t>
            </a:r>
            <a:r>
              <a:rPr lang="zh-CN" altLang="en-US"/>
              <a:t>简介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Oracle</a:t>
            </a:r>
            <a:r>
              <a:rPr lang="zh-CN" altLang="en-US"/>
              <a:t>简介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07680" y="2099945"/>
            <a:ext cx="3143885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sz="2000" b="1" dirty="0"/>
              <a:t>Oracle Database，又名Oracle RDBMS，或简称Oracle。是甲骨文公司的一款关系数据库管理系统。在数据库领域一直处于领先的地位。</a:t>
            </a:r>
            <a:endParaRPr lang="zh-CN" altLang="en-US" sz="2000" b="1" dirty="0"/>
          </a:p>
        </p:txBody>
      </p:sp>
      <p:pic>
        <p:nvPicPr>
          <p:cNvPr id="4" name="图片 3" descr="u=2196528590,1459854087&amp;fm=26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695" y="1404620"/>
            <a:ext cx="565785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Oracle</a:t>
            </a:r>
            <a:r>
              <a:rPr lang="zh-CN" altLang="en-US"/>
              <a:t>数据库的发展历史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1200" y="2484755"/>
            <a:ext cx="3127375" cy="1889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① </a:t>
            </a:r>
            <a:r>
              <a:rPr lang="zh-CN" altLang="en-US" dirty="0">
                <a:solidFill>
                  <a:srgbClr val="FF0000"/>
                </a:solidFill>
              </a:rPr>
              <a:t>1979年，RSI公司发布了一款商用ORACLE产品</a:t>
            </a:r>
            <a:r>
              <a:rPr lang="zh-CN" altLang="en-US" dirty="0"/>
              <a:t>，这个数据库产品整合了比较完整的SQL实现，其中包括子查询、连接及其他特性。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913630" y="2483485"/>
            <a:ext cx="2670810" cy="1889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②</a:t>
            </a:r>
            <a:r>
              <a:rPr lang="zh-CN" altLang="en-US" dirty="0">
                <a:solidFill>
                  <a:srgbClr val="FF0000"/>
                </a:solidFill>
              </a:rPr>
              <a:t> 1983年3月，RSI发布了Oracle第3版，</a:t>
            </a:r>
            <a:r>
              <a:rPr lang="zh-CN" dirty="0"/>
              <a:t>使用</a:t>
            </a:r>
            <a:r>
              <a:rPr lang="en-US" altLang="zh-CN" dirty="0"/>
              <a:t>C</a:t>
            </a:r>
            <a:r>
              <a:rPr lang="zh-CN" altLang="en-US" dirty="0"/>
              <a:t>语言书写，</a:t>
            </a:r>
            <a:r>
              <a:rPr lang="zh-CN" altLang="en-US" dirty="0"/>
              <a:t>这使得ORACLE产品有了</a:t>
            </a:r>
            <a:r>
              <a:rPr lang="zh-CN" dirty="0">
                <a:solidFill>
                  <a:srgbClr val="FF0000"/>
                </a:solidFill>
              </a:rPr>
              <a:t>可移植性。</a:t>
            </a:r>
            <a:endParaRPr lang="zh-CN" dirty="0">
              <a:solidFill>
                <a:srgbClr val="FF0000"/>
              </a:solidFill>
            </a:endParaRPr>
          </a:p>
        </p:txBody>
      </p:sp>
      <p:sp>
        <p:nvSpPr>
          <p:cNvPr id="353" name="Freeform 395"/>
          <p:cNvSpPr>
            <a:spLocks noEditPoints="1"/>
          </p:cNvSpPr>
          <p:nvPr/>
        </p:nvSpPr>
        <p:spPr bwMode="auto">
          <a:xfrm>
            <a:off x="11406505" y="3173730"/>
            <a:ext cx="508000" cy="509905"/>
          </a:xfrm>
          <a:custGeom>
            <a:avLst/>
            <a:gdLst>
              <a:gd name="T0" fmla="*/ 94 w 189"/>
              <a:gd name="T1" fmla="*/ 189 h 189"/>
              <a:gd name="T2" fmla="*/ 189 w 189"/>
              <a:gd name="T3" fmla="*/ 95 h 189"/>
              <a:gd name="T4" fmla="*/ 94 w 189"/>
              <a:gd name="T5" fmla="*/ 0 h 189"/>
              <a:gd name="T6" fmla="*/ 0 w 189"/>
              <a:gd name="T7" fmla="*/ 95 h 189"/>
              <a:gd name="T8" fmla="*/ 94 w 189"/>
              <a:gd name="T9" fmla="*/ 189 h 189"/>
              <a:gd name="T10" fmla="*/ 44 w 189"/>
              <a:gd name="T11" fmla="*/ 72 h 189"/>
              <a:gd name="T12" fmla="*/ 93 w 189"/>
              <a:gd name="T13" fmla="*/ 72 h 189"/>
              <a:gd name="T14" fmla="*/ 93 w 189"/>
              <a:gd name="T15" fmla="*/ 49 h 189"/>
              <a:gd name="T16" fmla="*/ 145 w 189"/>
              <a:gd name="T17" fmla="*/ 95 h 189"/>
              <a:gd name="T18" fmla="*/ 93 w 189"/>
              <a:gd name="T19" fmla="*/ 140 h 189"/>
              <a:gd name="T20" fmla="*/ 93 w 189"/>
              <a:gd name="T21" fmla="*/ 117 h 189"/>
              <a:gd name="T22" fmla="*/ 44 w 189"/>
              <a:gd name="T23" fmla="*/ 117 h 189"/>
              <a:gd name="T24" fmla="*/ 44 w 189"/>
              <a:gd name="T25" fmla="*/ 7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189">
                <a:moveTo>
                  <a:pt x="94" y="189"/>
                </a:moveTo>
                <a:cubicBezTo>
                  <a:pt x="146" y="189"/>
                  <a:pt x="189" y="147"/>
                  <a:pt x="189" y="95"/>
                </a:cubicBezTo>
                <a:cubicBezTo>
                  <a:pt x="189" y="42"/>
                  <a:pt x="146" y="0"/>
                  <a:pt x="94" y="0"/>
                </a:cubicBezTo>
                <a:cubicBezTo>
                  <a:pt x="42" y="0"/>
                  <a:pt x="0" y="42"/>
                  <a:pt x="0" y="95"/>
                </a:cubicBezTo>
                <a:cubicBezTo>
                  <a:pt x="0" y="147"/>
                  <a:pt x="42" y="189"/>
                  <a:pt x="94" y="189"/>
                </a:cubicBezTo>
                <a:close/>
                <a:moveTo>
                  <a:pt x="44" y="72"/>
                </a:moveTo>
                <a:cubicBezTo>
                  <a:pt x="93" y="72"/>
                  <a:pt x="93" y="72"/>
                  <a:pt x="93" y="72"/>
                </a:cubicBezTo>
                <a:cubicBezTo>
                  <a:pt x="93" y="49"/>
                  <a:pt x="93" y="49"/>
                  <a:pt x="93" y="49"/>
                </a:cubicBezTo>
                <a:cubicBezTo>
                  <a:pt x="145" y="95"/>
                  <a:pt x="145" y="95"/>
                  <a:pt x="145" y="95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44" y="117"/>
                  <a:pt x="44" y="117"/>
                  <a:pt x="44" y="117"/>
                </a:cubicBezTo>
                <a:lnTo>
                  <a:pt x="44" y="72"/>
                </a:lnTo>
                <a:close/>
              </a:path>
            </a:pathLst>
          </a:custGeom>
          <a:solidFill>
            <a:srgbClr val="42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2" name="Freeform 395"/>
          <p:cNvSpPr>
            <a:spLocks noEditPoints="1"/>
          </p:cNvSpPr>
          <p:nvPr/>
        </p:nvSpPr>
        <p:spPr bwMode="auto">
          <a:xfrm>
            <a:off x="7793355" y="3173730"/>
            <a:ext cx="508000" cy="509905"/>
          </a:xfrm>
          <a:custGeom>
            <a:avLst/>
            <a:gdLst>
              <a:gd name="T0" fmla="*/ 94 w 189"/>
              <a:gd name="T1" fmla="*/ 189 h 189"/>
              <a:gd name="T2" fmla="*/ 189 w 189"/>
              <a:gd name="T3" fmla="*/ 95 h 189"/>
              <a:gd name="T4" fmla="*/ 94 w 189"/>
              <a:gd name="T5" fmla="*/ 0 h 189"/>
              <a:gd name="T6" fmla="*/ 0 w 189"/>
              <a:gd name="T7" fmla="*/ 95 h 189"/>
              <a:gd name="T8" fmla="*/ 94 w 189"/>
              <a:gd name="T9" fmla="*/ 189 h 189"/>
              <a:gd name="T10" fmla="*/ 44 w 189"/>
              <a:gd name="T11" fmla="*/ 72 h 189"/>
              <a:gd name="T12" fmla="*/ 93 w 189"/>
              <a:gd name="T13" fmla="*/ 72 h 189"/>
              <a:gd name="T14" fmla="*/ 93 w 189"/>
              <a:gd name="T15" fmla="*/ 49 h 189"/>
              <a:gd name="T16" fmla="*/ 145 w 189"/>
              <a:gd name="T17" fmla="*/ 95 h 189"/>
              <a:gd name="T18" fmla="*/ 93 w 189"/>
              <a:gd name="T19" fmla="*/ 140 h 189"/>
              <a:gd name="T20" fmla="*/ 93 w 189"/>
              <a:gd name="T21" fmla="*/ 117 h 189"/>
              <a:gd name="T22" fmla="*/ 44 w 189"/>
              <a:gd name="T23" fmla="*/ 117 h 189"/>
              <a:gd name="T24" fmla="*/ 44 w 189"/>
              <a:gd name="T25" fmla="*/ 7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189">
                <a:moveTo>
                  <a:pt x="94" y="189"/>
                </a:moveTo>
                <a:cubicBezTo>
                  <a:pt x="146" y="189"/>
                  <a:pt x="189" y="147"/>
                  <a:pt x="189" y="95"/>
                </a:cubicBezTo>
                <a:cubicBezTo>
                  <a:pt x="189" y="42"/>
                  <a:pt x="146" y="0"/>
                  <a:pt x="94" y="0"/>
                </a:cubicBezTo>
                <a:cubicBezTo>
                  <a:pt x="42" y="0"/>
                  <a:pt x="0" y="42"/>
                  <a:pt x="0" y="95"/>
                </a:cubicBezTo>
                <a:cubicBezTo>
                  <a:pt x="0" y="147"/>
                  <a:pt x="42" y="189"/>
                  <a:pt x="94" y="189"/>
                </a:cubicBezTo>
                <a:close/>
                <a:moveTo>
                  <a:pt x="44" y="72"/>
                </a:moveTo>
                <a:cubicBezTo>
                  <a:pt x="93" y="72"/>
                  <a:pt x="93" y="72"/>
                  <a:pt x="93" y="72"/>
                </a:cubicBezTo>
                <a:cubicBezTo>
                  <a:pt x="93" y="49"/>
                  <a:pt x="93" y="49"/>
                  <a:pt x="93" y="49"/>
                </a:cubicBezTo>
                <a:cubicBezTo>
                  <a:pt x="145" y="95"/>
                  <a:pt x="145" y="95"/>
                  <a:pt x="145" y="95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44" y="117"/>
                  <a:pt x="44" y="117"/>
                  <a:pt x="44" y="117"/>
                </a:cubicBezTo>
                <a:lnTo>
                  <a:pt x="44" y="72"/>
                </a:lnTo>
                <a:close/>
              </a:path>
            </a:pathLst>
          </a:custGeom>
          <a:solidFill>
            <a:srgbClr val="42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3" name="Freeform 395"/>
          <p:cNvSpPr>
            <a:spLocks noEditPoints="1"/>
          </p:cNvSpPr>
          <p:nvPr/>
        </p:nvSpPr>
        <p:spPr bwMode="auto">
          <a:xfrm>
            <a:off x="4196080" y="3174365"/>
            <a:ext cx="508000" cy="509905"/>
          </a:xfrm>
          <a:custGeom>
            <a:avLst/>
            <a:gdLst>
              <a:gd name="T0" fmla="*/ 94 w 189"/>
              <a:gd name="T1" fmla="*/ 189 h 189"/>
              <a:gd name="T2" fmla="*/ 189 w 189"/>
              <a:gd name="T3" fmla="*/ 95 h 189"/>
              <a:gd name="T4" fmla="*/ 94 w 189"/>
              <a:gd name="T5" fmla="*/ 0 h 189"/>
              <a:gd name="T6" fmla="*/ 0 w 189"/>
              <a:gd name="T7" fmla="*/ 95 h 189"/>
              <a:gd name="T8" fmla="*/ 94 w 189"/>
              <a:gd name="T9" fmla="*/ 189 h 189"/>
              <a:gd name="T10" fmla="*/ 44 w 189"/>
              <a:gd name="T11" fmla="*/ 72 h 189"/>
              <a:gd name="T12" fmla="*/ 93 w 189"/>
              <a:gd name="T13" fmla="*/ 72 h 189"/>
              <a:gd name="T14" fmla="*/ 93 w 189"/>
              <a:gd name="T15" fmla="*/ 49 h 189"/>
              <a:gd name="T16" fmla="*/ 145 w 189"/>
              <a:gd name="T17" fmla="*/ 95 h 189"/>
              <a:gd name="T18" fmla="*/ 93 w 189"/>
              <a:gd name="T19" fmla="*/ 140 h 189"/>
              <a:gd name="T20" fmla="*/ 93 w 189"/>
              <a:gd name="T21" fmla="*/ 117 h 189"/>
              <a:gd name="T22" fmla="*/ 44 w 189"/>
              <a:gd name="T23" fmla="*/ 117 h 189"/>
              <a:gd name="T24" fmla="*/ 44 w 189"/>
              <a:gd name="T25" fmla="*/ 72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189">
                <a:moveTo>
                  <a:pt x="94" y="189"/>
                </a:moveTo>
                <a:cubicBezTo>
                  <a:pt x="146" y="189"/>
                  <a:pt x="189" y="147"/>
                  <a:pt x="189" y="95"/>
                </a:cubicBezTo>
                <a:cubicBezTo>
                  <a:pt x="189" y="42"/>
                  <a:pt x="146" y="0"/>
                  <a:pt x="94" y="0"/>
                </a:cubicBezTo>
                <a:cubicBezTo>
                  <a:pt x="42" y="0"/>
                  <a:pt x="0" y="42"/>
                  <a:pt x="0" y="95"/>
                </a:cubicBezTo>
                <a:cubicBezTo>
                  <a:pt x="0" y="147"/>
                  <a:pt x="42" y="189"/>
                  <a:pt x="94" y="189"/>
                </a:cubicBezTo>
                <a:close/>
                <a:moveTo>
                  <a:pt x="44" y="72"/>
                </a:moveTo>
                <a:cubicBezTo>
                  <a:pt x="93" y="72"/>
                  <a:pt x="93" y="72"/>
                  <a:pt x="93" y="72"/>
                </a:cubicBezTo>
                <a:cubicBezTo>
                  <a:pt x="93" y="49"/>
                  <a:pt x="93" y="49"/>
                  <a:pt x="93" y="49"/>
                </a:cubicBezTo>
                <a:cubicBezTo>
                  <a:pt x="145" y="95"/>
                  <a:pt x="145" y="95"/>
                  <a:pt x="145" y="95"/>
                </a:cubicBezTo>
                <a:cubicBezTo>
                  <a:pt x="93" y="140"/>
                  <a:pt x="93" y="140"/>
                  <a:pt x="93" y="140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44" y="117"/>
                  <a:pt x="44" y="117"/>
                  <a:pt x="44" y="117"/>
                </a:cubicBezTo>
                <a:lnTo>
                  <a:pt x="44" y="72"/>
                </a:lnTo>
                <a:close/>
              </a:path>
            </a:pathLst>
          </a:custGeom>
          <a:solidFill>
            <a:srgbClr val="42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8679815" y="2665095"/>
            <a:ext cx="2540000" cy="15297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indent="457200" algn="l" fontAlgn="auto">
              <a:lnSpc>
                <a:spcPct val="130000"/>
              </a:lnSpc>
            </a:pPr>
            <a:r>
              <a:rPr lang="zh-CN" altLang="en-US" dirty="0"/>
              <a:t>③ 1997年6月，Oracle第8版发布。这一版本</a:t>
            </a:r>
            <a:r>
              <a:rPr lang="zh-CN" altLang="en-US" dirty="0">
                <a:solidFill>
                  <a:srgbClr val="FF0000"/>
                </a:solidFill>
              </a:rPr>
              <a:t>为支持网络计算奠定了基础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2535</Words>
  <Application>WPS 演示</Application>
  <PresentationFormat>宽屏</PresentationFormat>
  <Paragraphs>190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宋体</vt:lpstr>
      <vt:lpstr>Wingdings</vt:lpstr>
      <vt:lpstr>Microsoft YaHei UI</vt:lpstr>
      <vt:lpstr>Impact</vt:lpstr>
      <vt:lpstr>Roboto Light</vt:lpstr>
      <vt:lpstr>Calibri</vt:lpstr>
      <vt:lpstr>等线</vt:lpstr>
      <vt:lpstr>微软雅黑</vt:lpstr>
      <vt:lpstr>Segoe UI</vt:lpstr>
      <vt:lpstr>Segoe UI Light</vt:lpstr>
      <vt:lpstr>Times New Roman</vt:lpstr>
      <vt:lpstr>微软雅黑 Light</vt:lpstr>
      <vt:lpstr>Arial Unicode MS</vt:lpstr>
      <vt:lpstr>Segoe Print</vt:lpstr>
      <vt:lpstr>Century Gothic</vt:lpstr>
      <vt:lpstr>Office 主题​​</vt:lpstr>
      <vt:lpstr>2_OfficePLUS</vt:lpstr>
      <vt:lpstr>PowerPoint 演示文稿</vt:lpstr>
      <vt:lpstr>PowerPoint 演示文稿</vt:lpstr>
      <vt:lpstr>背景简介</vt:lpstr>
      <vt:lpstr>PowerPoint 演示文稿</vt:lpstr>
      <vt:lpstr>数据库出现的原因</vt:lpstr>
      <vt:lpstr>常见数据库类型以及实例</vt:lpstr>
      <vt:lpstr>Oracle简介</vt:lpstr>
      <vt:lpstr>Oracle简介</vt:lpstr>
      <vt:lpstr>Oracle数据库的发展历史</vt:lpstr>
      <vt:lpstr>Oracle数据库的发展历史</vt:lpstr>
      <vt:lpstr>应用场景</vt:lpstr>
      <vt:lpstr>PowerPoint 演示文稿</vt:lpstr>
      <vt:lpstr>PowerPoint 演示文稿</vt:lpstr>
      <vt:lpstr>就业方向</vt:lpstr>
      <vt:lpstr>就业方向</vt:lpstr>
      <vt:lpstr>就业方向</vt:lpstr>
      <vt:lpstr>发展方向预测</vt:lpstr>
      <vt:lpstr>发展方向预测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志浩 王</dc:creator>
  <cp:lastModifiedBy>吉光丶片羽。</cp:lastModifiedBy>
  <cp:revision>473</cp:revision>
  <dcterms:created xsi:type="dcterms:W3CDTF">2018-12-20T13:10:00Z</dcterms:created>
  <dcterms:modified xsi:type="dcterms:W3CDTF">2021-02-02T04:13:25Z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2052-11.1.0.10314</vt:lpwstr>
  </property>
</Properties>
</file>